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80" r:id="rId4"/>
    <p:sldId id="258" r:id="rId5"/>
    <p:sldId id="262" r:id="rId6"/>
    <p:sldId id="265" r:id="rId7"/>
    <p:sldId id="261" r:id="rId8"/>
    <p:sldId id="257" r:id="rId9"/>
    <p:sldId id="263" r:id="rId10"/>
    <p:sldId id="260" r:id="rId11"/>
    <p:sldId id="266" r:id="rId12"/>
    <p:sldId id="268" r:id="rId13"/>
    <p:sldId id="267" r:id="rId14"/>
    <p:sldId id="270" r:id="rId15"/>
    <p:sldId id="274" r:id="rId16"/>
    <p:sldId id="271" r:id="rId17"/>
    <p:sldId id="272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24" autoAdjust="0"/>
  </p:normalViewPr>
  <p:slideViewPr>
    <p:cSldViewPr>
      <p:cViewPr varScale="1">
        <p:scale>
          <a:sx n="147" d="100"/>
          <a:sy n="147" d="100"/>
        </p:scale>
        <p:origin x="-19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8CFB1A-A603-432A-ADE9-AB3C2BC21ABF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7A625C8-4E39-4FC2-BA8A-9C1470F5176A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oasi.asti.i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484784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dirty="0" smtClean="0"/>
              <a:t>Internet e dintorni</a:t>
            </a:r>
            <a:endParaRPr lang="it-IT" sz="5000" dirty="0" smtClean="0"/>
          </a:p>
        </p:txBody>
      </p:sp>
      <p:pic>
        <p:nvPicPr>
          <p:cNvPr id="7" name="Picture 2" descr="http://www.oasi.asti.it/wp/wp-content/uploads/2012/12/Screenshot-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895850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15616" y="357301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IPSIA A.Castigliano - Asti - 7 Maggio 2016</a:t>
            </a:r>
          </a:p>
          <a:p>
            <a:endParaRPr lang="it-IT" sz="2000" dirty="0"/>
          </a:p>
          <a:p>
            <a:r>
              <a:rPr lang="it-IT" sz="2000" dirty="0" smtClean="0"/>
              <a:t>Luca Deboli – luca.deboli@gmail.com</a:t>
            </a:r>
          </a:p>
          <a:p>
            <a:r>
              <a:rPr lang="it-IT" sz="2000" dirty="0" smtClean="0"/>
              <a:t>Fabrizio Fiorucci – fiorucci@oasi.asti.it</a:t>
            </a:r>
          </a:p>
          <a:p>
            <a:endParaRPr lang="it-IT" sz="2000" dirty="0"/>
          </a:p>
          <a:p>
            <a:r>
              <a:rPr lang="it-IT" sz="2000" dirty="0" smtClean="0"/>
              <a:t>Associazione OASI – http://oasi.asti.it</a:t>
            </a:r>
          </a:p>
        </p:txBody>
      </p:sp>
    </p:spTree>
    <p:extLst>
      <p:ext uri="{BB962C8B-B14F-4D97-AF65-F5344CB8AC3E}">
        <p14:creationId xmlns:p14="http://schemas.microsoft.com/office/powerpoint/2010/main" val="30492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abbiamo fatto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it-IT" sz="2600" dirty="0" smtClean="0"/>
              <a:t>OASI – Organizzazione Astigiana Sviluppo Informatico</a:t>
            </a:r>
          </a:p>
          <a:p>
            <a:pPr>
              <a:lnSpc>
                <a:spcPct val="150000"/>
              </a:lnSpc>
            </a:pPr>
            <a:r>
              <a:rPr lang="it-IT" sz="2600" dirty="0" smtClean="0"/>
              <a:t>Primo server Internet di Asti e provincia - </a:t>
            </a:r>
            <a:r>
              <a:rPr lang="it-IT" sz="2600" dirty="0" smtClean="0">
                <a:hlinkClick r:id="rId2"/>
              </a:rPr>
              <a:t>http://oasi.asti.it</a:t>
            </a:r>
            <a:endParaRPr lang="it-IT" sz="2600" dirty="0" smtClean="0"/>
          </a:p>
          <a:p>
            <a:pPr>
              <a:lnSpc>
                <a:spcPct val="150000"/>
              </a:lnSpc>
            </a:pPr>
            <a:r>
              <a:rPr lang="it-IT" sz="2600" dirty="0" smtClean="0"/>
              <a:t>E-mail, Siti web, Server per giochi online</a:t>
            </a:r>
          </a:p>
          <a:p>
            <a:pPr>
              <a:lnSpc>
                <a:spcPct val="150000"/>
              </a:lnSpc>
            </a:pPr>
            <a:r>
              <a:rPr lang="it-IT" sz="2600" dirty="0" smtClean="0"/>
              <a:t>Prime (rudimentali) chat</a:t>
            </a:r>
          </a:p>
          <a:p>
            <a:pPr>
              <a:lnSpc>
                <a:spcPct val="150000"/>
              </a:lnSpc>
            </a:pPr>
            <a:r>
              <a:rPr lang="it-IT" sz="2600" dirty="0" smtClean="0"/>
              <a:t>Circa 200 utenti Internet in Asti e provincia nel 1995</a:t>
            </a:r>
          </a:p>
          <a:p>
            <a:pPr>
              <a:lnSpc>
                <a:spcPct val="150000"/>
              </a:lnSpc>
            </a:pPr>
            <a:r>
              <a:rPr lang="it-IT" sz="2600" dirty="0" smtClean="0"/>
              <a:t>Stand alla Fiera di Asti del 1995</a:t>
            </a:r>
          </a:p>
          <a:p>
            <a:pPr>
              <a:lnSpc>
                <a:spcPct val="150000"/>
              </a:lnSpc>
            </a:pPr>
            <a:r>
              <a:rPr lang="it-IT" sz="2600" dirty="0" smtClean="0"/>
              <a:t>Corsi su Informatica ed Internet</a:t>
            </a:r>
          </a:p>
          <a:p>
            <a:pPr>
              <a:lnSpc>
                <a:spcPct val="150000"/>
              </a:lnSpc>
            </a:pPr>
            <a:r>
              <a:rPr lang="it-IT" sz="2600" b="1" dirty="0" smtClean="0">
                <a:solidFill>
                  <a:srgbClr val="FF0000"/>
                </a:solidFill>
              </a:rPr>
              <a:t>Moltissima ESPERIENZA e DIVERTIMENTO</a:t>
            </a:r>
            <a:endParaRPr lang="en-GB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siamo oggi</a:t>
            </a:r>
            <a:endParaRPr lang="en-GB" dirty="0"/>
          </a:p>
        </p:txBody>
      </p:sp>
      <p:pic>
        <p:nvPicPr>
          <p:cNvPr id="7170" name="Picture 2" descr="http://images.clipartpanda.com/nerd-clipart-pal-clipart-of-a-friendly-cartoon-group-of-nerds-talking-by-ron-leishman-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799"/>
            <a:ext cx="4936335" cy="50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Internet oggi</a:t>
            </a:r>
            <a:endParaRPr lang="en-GB" dirty="0"/>
          </a:p>
        </p:txBody>
      </p:sp>
      <p:grpSp>
        <p:nvGrpSpPr>
          <p:cNvPr id="7" name="6 Grupo"/>
          <p:cNvGrpSpPr/>
          <p:nvPr/>
        </p:nvGrpSpPr>
        <p:grpSpPr>
          <a:xfrm>
            <a:off x="539552" y="2492896"/>
            <a:ext cx="2351393" cy="2997725"/>
            <a:chOff x="996470" y="1941702"/>
            <a:chExt cx="2351393" cy="2997725"/>
          </a:xfrm>
        </p:grpSpPr>
        <p:pic>
          <p:nvPicPr>
            <p:cNvPr id="8194" name="Picture 2" descr="http://www.chocobospore.org/wp-content/uploads/2015/04/android-phone-colo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470" y="1941702"/>
              <a:ext cx="2351393" cy="2351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1164055" y="4293096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Internet Mobile</a:t>
              </a:r>
            </a:p>
            <a:p>
              <a:pPr algn="ctr"/>
              <a:r>
                <a:rPr lang="it-IT" dirty="0" smtClean="0"/>
                <a:t>Sempre connessi</a:t>
              </a:r>
              <a:endParaRPr lang="en-GB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6127330" y="692696"/>
            <a:ext cx="2400266" cy="2878579"/>
            <a:chOff x="5806275" y="1412776"/>
            <a:chExt cx="2400266" cy="2878579"/>
          </a:xfrm>
        </p:grpSpPr>
        <p:pic>
          <p:nvPicPr>
            <p:cNvPr id="8198" name="Picture 6" descr="http://birdingfrontiers.files.wordpress.com/2012/05/facebook-like-icon4.png?w=9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275" y="1412776"/>
              <a:ext cx="2400266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Rectángulo"/>
            <p:cNvSpPr/>
            <p:nvPr/>
          </p:nvSpPr>
          <p:spPr>
            <a:xfrm>
              <a:off x="6012160" y="3645024"/>
              <a:ext cx="17235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 smtClean="0"/>
                <a:t>Social Network</a:t>
              </a:r>
            </a:p>
            <a:p>
              <a:pPr algn="ctr"/>
              <a:r>
                <a:rPr lang="it-IT" dirty="0" smtClean="0"/>
                <a:t>Social Chat</a:t>
              </a:r>
              <a:endParaRPr lang="en-GB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929779" y="3839893"/>
            <a:ext cx="2530419" cy="2745596"/>
            <a:chOff x="3275856" y="3356992"/>
            <a:chExt cx="2530419" cy="2745596"/>
          </a:xfrm>
        </p:grpSpPr>
        <p:pic>
          <p:nvPicPr>
            <p:cNvPr id="8200" name="Picture 8" descr="http://www.submitedge.com/blog/wp-content/uploads/2013/01/malwar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356992"/>
              <a:ext cx="2530419" cy="253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3435634" y="5733256"/>
              <a:ext cx="2210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Sicurezza e Privacy</a:t>
              </a:r>
              <a:endParaRPr lang="en-GB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440914" y="4223502"/>
            <a:ext cx="1930805" cy="2361987"/>
            <a:chOff x="3347863" y="3020521"/>
            <a:chExt cx="1930805" cy="2361987"/>
          </a:xfrm>
        </p:grpSpPr>
        <p:pic>
          <p:nvPicPr>
            <p:cNvPr id="8202" name="Picture 10" descr="http://upload.wikimedia.org/wikipedia/commons/6/6e/Wikipedia_logo_silv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3" y="3020521"/>
              <a:ext cx="1930805" cy="1930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3579732" y="5013176"/>
              <a:ext cx="1467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Conoscenza</a:t>
              </a:r>
              <a:endParaRPr lang="en-GB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3059832" y="1268760"/>
            <a:ext cx="2347301" cy="2241540"/>
            <a:chOff x="3059832" y="1268760"/>
            <a:chExt cx="2347301" cy="2241540"/>
          </a:xfrm>
        </p:grpSpPr>
        <p:pic>
          <p:nvPicPr>
            <p:cNvPr id="8204" name="Picture 12" descr="http://3.bp.blogspot.com/-Ob4LF_uzTLY/T5d5XZ_s77I/AAAAAAAAA1o/2McbkFBuJ0c/s1600/Online-storage-free-services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268760"/>
              <a:ext cx="2347301" cy="181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Rectángulo"/>
            <p:cNvSpPr/>
            <p:nvPr/>
          </p:nvSpPr>
          <p:spPr>
            <a:xfrm>
              <a:off x="3455064" y="3140968"/>
              <a:ext cx="1556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Servizi online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518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sa Internet di me</a:t>
            </a:r>
            <a:endParaRPr lang="en-GB" dirty="0"/>
          </a:p>
        </p:txBody>
      </p:sp>
      <p:pic>
        <p:nvPicPr>
          <p:cNvPr id="1026" name="Picture 2" descr="https://sp.yimg.com/xj/th?id=OIP.Md2cd144b1a39d00c4985485e5bb9009f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944271" cy="39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19477" y="5812396"/>
            <a:ext cx="54168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000" dirty="0" smtClean="0"/>
              <a:t>Un esperimento interessante...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1471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Big Data – Di cosa si tratta?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it-IT" sz="2500" dirty="0"/>
              <a:t>4,6 miliardi di smartphone </a:t>
            </a:r>
            <a:r>
              <a:rPr lang="it-IT" sz="2500" dirty="0" smtClean="0"/>
              <a:t>attivi nel mondo</a:t>
            </a:r>
          </a:p>
          <a:p>
            <a:pPr>
              <a:lnSpc>
                <a:spcPct val="150000"/>
              </a:lnSpc>
            </a:pPr>
            <a:r>
              <a:rPr lang="it-IT" sz="2500" dirty="0" smtClean="0"/>
              <a:t>2 </a:t>
            </a:r>
            <a:r>
              <a:rPr lang="it-IT" sz="2500" dirty="0"/>
              <a:t>miliardi di persone hanno accesso a </a:t>
            </a:r>
            <a:r>
              <a:rPr lang="it-IT" sz="2500" dirty="0" smtClean="0"/>
              <a:t>Internet</a:t>
            </a:r>
          </a:p>
          <a:p>
            <a:pPr>
              <a:lnSpc>
                <a:spcPct val="150000"/>
              </a:lnSpc>
            </a:pPr>
            <a:r>
              <a:rPr lang="it-IT" sz="2500" dirty="0" smtClean="0"/>
              <a:t>Raccolta massiccia e continua di dati personali</a:t>
            </a:r>
          </a:p>
          <a:p>
            <a:pPr>
              <a:lnSpc>
                <a:spcPct val="150000"/>
              </a:lnSpc>
            </a:pPr>
            <a:r>
              <a:rPr lang="it-IT" sz="2500" dirty="0" smtClean="0"/>
              <a:t>Profilazione</a:t>
            </a:r>
          </a:p>
          <a:p>
            <a:pPr>
              <a:lnSpc>
                <a:spcPct val="150000"/>
              </a:lnSpc>
            </a:pPr>
            <a:r>
              <a:rPr lang="it-IT" sz="2500" dirty="0" smtClean="0"/>
              <a:t>Deep Face</a:t>
            </a:r>
          </a:p>
          <a:p>
            <a:pPr>
              <a:lnSpc>
                <a:spcPct val="150000"/>
              </a:lnSpc>
            </a:pPr>
            <a:r>
              <a:rPr lang="it-IT" sz="2500" dirty="0"/>
              <a:t>Vendita dei </a:t>
            </a:r>
            <a:r>
              <a:rPr lang="it-IT" sz="2500" dirty="0" smtClean="0"/>
              <a:t>dati</a:t>
            </a:r>
          </a:p>
          <a:p>
            <a:pPr>
              <a:lnSpc>
                <a:spcPct val="150000"/>
              </a:lnSpc>
            </a:pPr>
            <a:r>
              <a:rPr lang="it-IT" sz="2500" dirty="0" smtClean="0"/>
              <a:t>Facebook oggi vale circa 330 MILIARDI di DOLLARI</a:t>
            </a:r>
          </a:p>
          <a:p>
            <a:pPr>
              <a:lnSpc>
                <a:spcPct val="150000"/>
              </a:lnSpc>
            </a:pPr>
            <a:r>
              <a:rPr lang="it-IT" sz="2500" dirty="0" smtClean="0"/>
              <a:t>Siamo sicuri di come ci muoviamo?</a:t>
            </a:r>
          </a:p>
          <a:p>
            <a:pPr marL="0" indent="0">
              <a:lnSpc>
                <a:spcPct val="150000"/>
              </a:lnSpc>
              <a:buNone/>
            </a:pPr>
            <a:endParaRPr lang="it-IT" sz="2800" dirty="0" smtClean="0"/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8907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Deep Face</a:t>
            </a:r>
            <a:endParaRPr lang="en-GB" dirty="0"/>
          </a:p>
        </p:txBody>
      </p:sp>
      <p:pic>
        <p:nvPicPr>
          <p:cNvPr id="11266" name="Picture 2" descr="C:\Users\w7\Desktop\OASI\d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9" y="1700808"/>
            <a:ext cx="9155280" cy="430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w7\Desktop\OASI\df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2134"/>
            <a:ext cx="7408863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semplice test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/>
              <a:t>Allievo/a «X»: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Utilizzo di Snapchat, Instagram, Google+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Dati di madre, padre, zia, cugino, cugina, migliore amica, etc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Dati dell’ex partner e di quello attuale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Informazioni sulla vita sentimentale e strettamente privata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Informazioni sulla partecipazione a corsi ed attività studentesche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Gusti musicali, letterari, etc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Informazioni su religione e credo</a:t>
            </a:r>
          </a:p>
          <a:p>
            <a:pPr lvl="1">
              <a:lnSpc>
                <a:spcPct val="150000"/>
              </a:lnSpc>
            </a:pPr>
            <a:r>
              <a:rPr lang="it-IT" dirty="0" smtClean="0"/>
              <a:t>Informazioni sulle idee politiche</a:t>
            </a:r>
          </a:p>
        </p:txBody>
      </p:sp>
    </p:spTree>
    <p:extLst>
      <p:ext uri="{BB962C8B-B14F-4D97-AF65-F5344CB8AC3E}">
        <p14:creationId xmlns:p14="http://schemas.microsoft.com/office/powerpoint/2010/main" val="4601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abbiamo fatto?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Veloce analisi tramite Facebook</a:t>
            </a:r>
          </a:p>
          <a:p>
            <a:r>
              <a:rPr lang="it-IT" sz="2800" dirty="0" smtClean="0"/>
              <a:t>Ricerche su Google</a:t>
            </a:r>
          </a:p>
          <a:p>
            <a:endParaRPr lang="en-GB" sz="2800" dirty="0"/>
          </a:p>
        </p:txBody>
      </p:sp>
      <p:pic>
        <p:nvPicPr>
          <p:cNvPr id="10242" name="Picture 2" descr="http://cdn.flaticon.com/png/256/20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377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566124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solidFill>
                  <a:srgbClr val="FF0000"/>
                </a:solidFill>
              </a:rPr>
              <a:t>Tempo totale: 30 minuti</a:t>
            </a:r>
            <a:endParaRPr lang="en-GB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Internet: Istruzioni per l’uso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 smtClean="0"/>
              <a:t>Internet è il mezzo più potente a nostra disposizione per accedere al sapere umano, superando lo spazio ed il tempo</a:t>
            </a:r>
          </a:p>
          <a:p>
            <a:pPr algn="just">
              <a:lnSpc>
                <a:spcPct val="150000"/>
              </a:lnSpc>
            </a:pPr>
            <a:r>
              <a:rPr lang="it-IT" sz="2800" dirty="0" smtClean="0"/>
              <a:t>Può aiutarci a migliorare la vita o a rovinarcela</a:t>
            </a:r>
          </a:p>
          <a:p>
            <a:pPr algn="just">
              <a:lnSpc>
                <a:spcPct val="150000"/>
              </a:lnSpc>
            </a:pPr>
            <a:r>
              <a:rPr lang="it-IT" sz="2800" dirty="0" smtClean="0"/>
              <a:t>Va usato con consapevolezza</a:t>
            </a:r>
          </a:p>
        </p:txBody>
      </p:sp>
    </p:spTree>
    <p:extLst>
      <p:ext uri="{BB962C8B-B14F-4D97-AF65-F5344CB8AC3E}">
        <p14:creationId xmlns:p14="http://schemas.microsoft.com/office/powerpoint/2010/main" val="22131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conclusione...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Il modo migliore </a:t>
            </a:r>
            <a:r>
              <a:rPr lang="it-IT" sz="2800" dirty="0"/>
              <a:t>per vagliare tutte le diverse </a:t>
            </a:r>
            <a:r>
              <a:rPr lang="it-IT" sz="2800" dirty="0" smtClean="0"/>
              <a:t>opinioni e possibilità è porsi delle domande e cercare le risposte. </a:t>
            </a:r>
            <a:r>
              <a:rPr lang="it-IT" sz="2800" smtClean="0"/>
              <a:t>Con Internet possiamo.</a:t>
            </a:r>
            <a:endParaRPr lang="it-IT" sz="2800" dirty="0" smtClean="0"/>
          </a:p>
          <a:p>
            <a:pPr algn="just"/>
            <a:endParaRPr lang="it-IT" sz="2800" dirty="0" smtClean="0"/>
          </a:p>
          <a:p>
            <a:pPr algn="just"/>
            <a:endParaRPr lang="it-IT" sz="2800" dirty="0"/>
          </a:p>
          <a:p>
            <a:pPr algn="just"/>
            <a:r>
              <a:rPr lang="it-IT" sz="2800" i="1" dirty="0" smtClean="0"/>
              <a:t>«la </a:t>
            </a:r>
            <a:r>
              <a:rPr lang="it-IT" sz="2800" i="1" dirty="0"/>
              <a:t>mente va tenuta ben aperta, ma non così tanto che il cervello ne cada </a:t>
            </a:r>
            <a:r>
              <a:rPr lang="it-IT" sz="2800" i="1" dirty="0" smtClean="0"/>
              <a:t>fuori» – Carl Sagan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712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del 20mo secolo</a:t>
            </a:r>
            <a:endParaRPr lang="en-GB" dirty="0"/>
          </a:p>
        </p:txBody>
      </p:sp>
      <p:grpSp>
        <p:nvGrpSpPr>
          <p:cNvPr id="6" name="5 Grupo"/>
          <p:cNvGrpSpPr/>
          <p:nvPr/>
        </p:nvGrpSpPr>
        <p:grpSpPr>
          <a:xfrm>
            <a:off x="238585" y="1708900"/>
            <a:ext cx="3822521" cy="2601580"/>
            <a:chOff x="212467" y="1700808"/>
            <a:chExt cx="3822521" cy="2601580"/>
          </a:xfrm>
        </p:grpSpPr>
        <p:pic>
          <p:nvPicPr>
            <p:cNvPr id="1028" name="Picture 4" descr="http://faculty.isi.org/media/images/catalog/originals/Wright_Brothers_First_Fligh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700808"/>
              <a:ext cx="3168352" cy="219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212467" y="3933056"/>
              <a:ext cx="3822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1903 – Primo volo dei fratelli Wright</a:t>
              </a:r>
              <a:endParaRPr lang="en-GB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074507" y="1628800"/>
            <a:ext cx="3351478" cy="2218838"/>
            <a:chOff x="5074507" y="1628800"/>
            <a:chExt cx="3351478" cy="2218838"/>
          </a:xfrm>
        </p:grpSpPr>
        <p:pic>
          <p:nvPicPr>
            <p:cNvPr id="1026" name="Picture 2" descr="Agc 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507" y="1628800"/>
              <a:ext cx="3351478" cy="1784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5343418" y="3478306"/>
              <a:ext cx="2813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1969 – L’uomo sulla Luna</a:t>
              </a:r>
              <a:endParaRPr lang="en-GB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42790" y="4437112"/>
            <a:ext cx="3561873" cy="2091100"/>
            <a:chOff x="342790" y="4437112"/>
            <a:chExt cx="3561873" cy="2091100"/>
          </a:xfrm>
        </p:grpSpPr>
        <p:pic>
          <p:nvPicPr>
            <p:cNvPr id="1030" name="Picture 6" descr="https://sp.yimg.com/xj/th?id=OIP.M51c277f37a06a8e66b57be4f6cebf1bao0&amp;pid=15.1&amp;P=0&amp;w=300&amp;h=3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437112"/>
              <a:ext cx="1721768" cy="172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42790" y="6158880"/>
              <a:ext cx="3561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1980 – Nasce il World Wide Web</a:t>
              </a:r>
              <a:endParaRPr lang="en-GB" dirty="0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5074507" y="4310480"/>
            <a:ext cx="3353027" cy="2439041"/>
            <a:chOff x="5074507" y="4310480"/>
            <a:chExt cx="3353027" cy="2439041"/>
          </a:xfrm>
        </p:grpSpPr>
        <p:pic>
          <p:nvPicPr>
            <p:cNvPr id="1032" name="Picture 8" descr="http://mars.jpl.nasa.gov/msl/imgs/2015/08/mars-curiosity-rover-msl-horizon-sky-self-portrait-PIA19808-br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310480"/>
              <a:ext cx="3351478" cy="2042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11 Rectángulo"/>
            <p:cNvSpPr/>
            <p:nvPr/>
          </p:nvSpPr>
          <p:spPr>
            <a:xfrm>
              <a:off x="5074507" y="6380189"/>
              <a:ext cx="335302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 smtClean="0"/>
                <a:t>2012 – Curiosity su Marte</a:t>
              </a:r>
              <a:endParaRPr lang="en-GB" dirty="0"/>
            </a:p>
          </p:txBody>
        </p:sp>
      </p:grpSp>
      <p:pic>
        <p:nvPicPr>
          <p:cNvPr id="1034" name="Picture 10" descr="http://cdn.thetechbulletin.com/wp-content/uploads/2014/06/IoT-Infographi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05" y="1926609"/>
            <a:ext cx="68389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6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oasi.asti.it/wp/wp-content/uploads/2012/12/Screenshot-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2326434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dirty="0" smtClean="0"/>
              <a:t>http://oasi.asti.it</a:t>
            </a:r>
          </a:p>
        </p:txBody>
      </p:sp>
    </p:spTree>
    <p:extLst>
      <p:ext uri="{BB962C8B-B14F-4D97-AF65-F5344CB8AC3E}">
        <p14:creationId xmlns:p14="http://schemas.microsoft.com/office/powerpoint/2010/main" val="22235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principio era ARPAnet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Anni 50: Nasce in USA, Gran Bretagna e Francia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Anni 60 e 70: Usata per fini militari e di ricerca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1974: Nasce il termine «Internet»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1980: Nasce il World Wide Web (WWW)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Anni 80: apertura verso il mondo «pubblico»</a:t>
            </a: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smtClean="0"/>
              <a:t>30 Aprile 1986 – Primo nodo Internet italiano (CNR)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22 Aprile 1995 – Primo nodo Internet ad Asti e provincia – http://oasi.asti.it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0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usavamo</a:t>
            </a:r>
            <a:endParaRPr lang="en-GB" dirty="0"/>
          </a:p>
        </p:txBody>
      </p:sp>
      <p:pic>
        <p:nvPicPr>
          <p:cNvPr id="4098" name="Picture 2" descr="http://www.ericsson.poral.net/ericsson_e/ericsson_et237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9465"/>
            <a:ext cx="3319463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ybroadband.co.za/news/wp-content/uploads/2015/01/Motorola-MicroTac-Class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17286"/>
            <a:ext cx="3770784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vecchicomputer.com/wp-content/uploads/2010/03/Apple_Macintosh_PowerBook_54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2601"/>
            <a:ext cx="2549426" cy="25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p.yimg.com/xj/th?id=OIP.Meb3a9ae693a42f2c58ae58426b29a67bo0&amp;pid=15.1&amp;P=0&amp;w=300&amp;h=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2457"/>
            <a:ext cx="339862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vfilmprops.co.uk/userdata/PRODPIC-9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566987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avevamo</a:t>
            </a:r>
            <a:endParaRPr lang="en-GB" dirty="0"/>
          </a:p>
        </p:txBody>
      </p:sp>
      <p:grpSp>
        <p:nvGrpSpPr>
          <p:cNvPr id="4" name="3 Grupo"/>
          <p:cNvGrpSpPr/>
          <p:nvPr/>
        </p:nvGrpSpPr>
        <p:grpSpPr>
          <a:xfrm>
            <a:off x="467544" y="2052891"/>
            <a:ext cx="8121224" cy="4060612"/>
            <a:chOff x="611560" y="1700808"/>
            <a:chExt cx="6336704" cy="3168352"/>
          </a:xfrm>
        </p:grpSpPr>
        <p:sp>
          <p:nvSpPr>
            <p:cNvPr id="3" name="2 Rectángulo"/>
            <p:cNvSpPr/>
            <p:nvPr/>
          </p:nvSpPr>
          <p:spPr>
            <a:xfrm>
              <a:off x="611560" y="1700808"/>
              <a:ext cx="6336704" cy="316835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2" descr="http://www.oasi.asti.it/homepics/aolpag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49" y="1975296"/>
              <a:ext cx="610552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52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ci collegavamo</a:t>
            </a:r>
            <a:endParaRPr lang="en-GB" dirty="0"/>
          </a:p>
        </p:txBody>
      </p:sp>
      <p:sp>
        <p:nvSpPr>
          <p:cNvPr id="5" name="4 Rectángulo"/>
          <p:cNvSpPr/>
          <p:nvPr/>
        </p:nvSpPr>
        <p:spPr>
          <a:xfrm>
            <a:off x="3923928" y="3933056"/>
            <a:ext cx="359463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b="1" dirty="0"/>
              <a:t>(0141) 41.11.20</a:t>
            </a:r>
            <a:endParaRPr lang="en-GB" sz="3800" dirty="0"/>
          </a:p>
        </p:txBody>
      </p:sp>
      <p:pic>
        <p:nvPicPr>
          <p:cNvPr id="3074" name="Picture 2" descr="http://www.baldi.it/museo/foto_museo/m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6507"/>
            <a:ext cx="2520280" cy="27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dtronic.com/images/3CP3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5" y="1844824"/>
            <a:ext cx="2309834" cy="16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orenafanti.files.wordpress.com/2015/01/telefono-bigrigio-s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27" y="1704257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431676" y="4869160"/>
            <a:ext cx="45404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b="1" dirty="0" err="1" smtClean="0">
                <a:solidFill>
                  <a:srgbClr val="FF0000"/>
                </a:solidFill>
              </a:rPr>
              <a:t>Velocità</a:t>
            </a:r>
            <a:r>
              <a:rPr lang="en-GB" sz="3800" b="1" dirty="0" smtClean="0">
                <a:solidFill>
                  <a:srgbClr val="FF0000"/>
                </a:solidFill>
              </a:rPr>
              <a:t>: 0.001Mbit</a:t>
            </a:r>
            <a:endParaRPr lang="en-GB" sz="3800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55576" y="5805264"/>
            <a:ext cx="335220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b="1" dirty="0" smtClean="0"/>
              <a:t>ADSL: </a:t>
            </a:r>
            <a:r>
              <a:rPr lang="en-GB" sz="3800" b="1" dirty="0" smtClean="0">
                <a:solidFill>
                  <a:srgbClr val="FF0000"/>
                </a:solidFill>
              </a:rPr>
              <a:t>20Mbit</a:t>
            </a:r>
            <a:endParaRPr lang="en-GB" sz="3800" dirty="0">
              <a:solidFill>
                <a:srgbClr val="FF0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16016" y="5805264"/>
            <a:ext cx="369274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b="1" dirty="0" smtClean="0"/>
              <a:t>4G LTE: </a:t>
            </a:r>
            <a:r>
              <a:rPr lang="en-GB" sz="3800" b="1" dirty="0" smtClean="0">
                <a:solidFill>
                  <a:srgbClr val="FF0000"/>
                </a:solidFill>
              </a:rPr>
              <a:t>15Mbit</a:t>
            </a:r>
            <a:endParaRPr lang="en-GB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non avevamo</a:t>
            </a:r>
            <a:endParaRPr lang="en-GB" dirty="0"/>
          </a:p>
        </p:txBody>
      </p:sp>
      <p:pic>
        <p:nvPicPr>
          <p:cNvPr id="5122" name="Picture 2" descr="http://icons.iconarchive.com/icons/yootheme/social-bookmark/512/social-facebook-box-blu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6974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cons.iconarchive.com/icons/yootheme/social-bookmark/512/social-google-box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7" y="1700808"/>
            <a:ext cx="1384412" cy="13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cons.iconarchive.com/icons/uiconstock/socialmedia/512/Amazon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1764196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cons.iconarchive.com/icons/sicons/basic-round-social/512/ebay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7" y="318044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mkpp141.files.wordpress.com/2013/11/whatsapp-4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13654"/>
            <a:ext cx="1445348" cy="146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upload.wikimedia.org/wikipedia/commons/thumb/8/82/Telegram_logo.svg/1024px-Telegram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1367527" cy="13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files.softicons.com/download/computer-icons/iphone-4g-icons-by-mike-demetriou/png/512x512/iphone%204G%20shado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52" y="4005064"/>
            <a:ext cx="2474404" cy="24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sp.yimg.com/xj/th?id=OIP.Mb4982d7f0a70bf9c8eb8ca7eedb61b43H0&amp;pid=15.1&amp;P=0&amp;w=300&amp;h=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88" y="4980648"/>
            <a:ext cx="1361899" cy="136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icons.iconarchive.com/icons/limav/flat-gradient-social/512/Snapchat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7605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eravamo – Novembre 1995</a:t>
            </a:r>
            <a:endParaRPr lang="en-GB" dirty="0"/>
          </a:p>
        </p:txBody>
      </p:sp>
      <p:pic>
        <p:nvPicPr>
          <p:cNvPr id="2051" name="Picture 3" descr="C:\Users\w7\Desktop\OASI\IM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6" y="1700808"/>
            <a:ext cx="708085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Elipse"/>
          <p:cNvSpPr/>
          <p:nvPr/>
        </p:nvSpPr>
        <p:spPr>
          <a:xfrm>
            <a:off x="2627784" y="335699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8 Elipse"/>
          <p:cNvSpPr/>
          <p:nvPr/>
        </p:nvSpPr>
        <p:spPr>
          <a:xfrm>
            <a:off x="4427984" y="3113348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9 Elipse"/>
          <p:cNvSpPr/>
          <p:nvPr/>
        </p:nvSpPr>
        <p:spPr>
          <a:xfrm>
            <a:off x="5580112" y="3204492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10 Elipse"/>
          <p:cNvSpPr/>
          <p:nvPr/>
        </p:nvSpPr>
        <p:spPr>
          <a:xfrm>
            <a:off x="5148064" y="2492896"/>
            <a:ext cx="79208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cosa siamo partiti</a:t>
            </a:r>
            <a:endParaRPr lang="en-GB" dirty="0"/>
          </a:p>
        </p:txBody>
      </p:sp>
      <p:grpSp>
        <p:nvGrpSpPr>
          <p:cNvPr id="6" name="5 Grupo"/>
          <p:cNvGrpSpPr/>
          <p:nvPr/>
        </p:nvGrpSpPr>
        <p:grpSpPr>
          <a:xfrm>
            <a:off x="1259632" y="2468216"/>
            <a:ext cx="3086101" cy="2877998"/>
            <a:chOff x="3388989" y="1628800"/>
            <a:chExt cx="3086101" cy="2877998"/>
          </a:xfrm>
        </p:grpSpPr>
        <p:pic>
          <p:nvPicPr>
            <p:cNvPr id="6148" name="Picture 4" descr="http://cpxicom.c.presscdn.com/wp-content/uploads/2015/04/icon_curiosity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628800"/>
              <a:ext cx="2160240" cy="2160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3388989" y="3645024"/>
              <a:ext cx="308610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500" dirty="0" smtClean="0">
                  <a:solidFill>
                    <a:srgbClr val="FF0000"/>
                  </a:solidFill>
                </a:rPr>
                <a:t>Curiosità</a:t>
              </a:r>
              <a:r>
                <a:rPr lang="it-IT" sz="2500" dirty="0" smtClean="0"/>
                <a:t> e passione</a:t>
              </a:r>
            </a:p>
            <a:p>
              <a:pPr algn="ctr"/>
              <a:r>
                <a:rPr lang="it-IT" sz="2500" dirty="0" smtClean="0"/>
                <a:t>per la tecnologia</a:t>
              </a:r>
              <a:endParaRPr lang="en-GB" sz="25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508104" y="2348880"/>
            <a:ext cx="2085975" cy="2997334"/>
            <a:chOff x="5076056" y="2204864"/>
            <a:chExt cx="2085975" cy="2997334"/>
          </a:xfrm>
        </p:grpSpPr>
        <p:pic>
          <p:nvPicPr>
            <p:cNvPr id="6146" name="Picture 2" descr="http://www.iosdevjournal.com/wp/wp-content/uploads/2011/12/NerdsGeeksGurus_individualsNE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204864"/>
              <a:ext cx="208597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5679659" y="4725144"/>
              <a:ext cx="87876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500" dirty="0" smtClean="0"/>
                <a:t>Nerd</a:t>
              </a:r>
              <a:endParaRPr lang="en-GB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788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213</TotalTime>
  <Words>491</Words>
  <Application>Microsoft Office PowerPoint</Application>
  <PresentationFormat>Presentación en pantalla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Claridad</vt:lpstr>
      <vt:lpstr>Presentación de PowerPoint</vt:lpstr>
      <vt:lpstr>La rivoluzione del 20mo secolo</vt:lpstr>
      <vt:lpstr>In principio era ARPAnet</vt:lpstr>
      <vt:lpstr>Cosa usavamo</vt:lpstr>
      <vt:lpstr>Cosa avevamo</vt:lpstr>
      <vt:lpstr>Come ci collegavamo</vt:lpstr>
      <vt:lpstr>Cosa non avevamo</vt:lpstr>
      <vt:lpstr>Come eravamo – Novembre 1995</vt:lpstr>
      <vt:lpstr>Da cosa siamo partiti</vt:lpstr>
      <vt:lpstr>Cosa abbiamo fatto</vt:lpstr>
      <vt:lpstr>Dove siamo oggi</vt:lpstr>
      <vt:lpstr>Internet oggi</vt:lpstr>
      <vt:lpstr>Cosa sa Internet di me</vt:lpstr>
      <vt:lpstr>Big Data – Di cosa si tratta?</vt:lpstr>
      <vt:lpstr>Deep Face</vt:lpstr>
      <vt:lpstr>Un semplice test</vt:lpstr>
      <vt:lpstr>Come abbiamo fatto?</vt:lpstr>
      <vt:lpstr>Internet: Istruzioni per l’uso</vt:lpstr>
      <vt:lpstr>In conclusione...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w7</dc:creator>
  <cp:lastModifiedBy>w7</cp:lastModifiedBy>
  <cp:revision>77</cp:revision>
  <dcterms:created xsi:type="dcterms:W3CDTF">2016-05-02T14:55:34Z</dcterms:created>
  <dcterms:modified xsi:type="dcterms:W3CDTF">2016-05-05T21:23:13Z</dcterms:modified>
</cp:coreProperties>
</file>